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6" r:id="rId9"/>
    <p:sldId id="267" r:id="rId10"/>
    <p:sldId id="268" r:id="rId11"/>
    <p:sldId id="269" r:id="rId12"/>
    <p:sldId id="270" r:id="rId13"/>
    <p:sldId id="264" r:id="rId14"/>
    <p:sldId id="265" r:id="rId15"/>
  </p:sldIdLst>
  <p:sldSz cx="9144000" cy="6858000" type="screen4x3"/>
  <p:notesSz cx="6858000" cy="9144000"/>
  <p:embeddedFontLst>
    <p:embeddedFont>
      <p:font typeface="Futura Md BT" panose="020B0602020204020303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C951-17D9-4A85-B99D-2CD67584F406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AB8F-CC5D-4112-B958-AF88F45003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0107_140115.jpg"/>
          <p:cNvPicPr>
            <a:picLocks noChangeAspect="1"/>
          </p:cNvPicPr>
          <p:nvPr/>
        </p:nvPicPr>
        <p:blipFill>
          <a:blip r:embed="rId2" cstate="print"/>
          <a:srcRect l="9122" r="16176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a Md BT" pitchFamily="34" charset="0"/>
              </a:rPr>
              <a:t>Winter weather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6400800" cy="697632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Md BT" pitchFamily="34" charset="0"/>
              </a:rPr>
              <a:t>Przemek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Md BT" pitchFamily="34" charset="0"/>
              </a:rPr>
              <a:t>Marek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Futura Md BT" pitchFamily="34" charset="0"/>
            </a:endParaRPr>
          </a:p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itchFamily="34" charset="0"/>
              </a:rPr>
              <a:t>LLSC club night, Dec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SkewT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from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Ben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Ledi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day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pic>
        <p:nvPicPr>
          <p:cNvPr id="5" name="Picture 4" descr="sounding8.curr.1100lst.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05264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SkewT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from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Ben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Ledi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day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pic>
        <p:nvPicPr>
          <p:cNvPr id="5" name="Picture 4" descr="sounding8.curr.1100lst.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05264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SkewT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from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Ben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Ledi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day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pic>
        <p:nvPicPr>
          <p:cNvPr id="5" name="Picture 4" descr="sounding8.curr.1100lst.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05264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Futura Md BT" pitchFamily="34" charset="0"/>
                <a:ea typeface="+mj-ea"/>
                <a:cs typeface="+mj-cs"/>
              </a:rPr>
              <a:t>A word of warning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284984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1" indent="-514350">
              <a:spcBef>
                <a:spcPct val="20000"/>
              </a:spcBef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Winter flying can be great, but there are more unknown unknowns out there:</a:t>
            </a:r>
          </a:p>
          <a:p>
            <a:pPr marL="514350" lvl="1" indent="-51435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We are keen to get out </a:t>
            </a:r>
          </a:p>
          <a:p>
            <a:pPr marL="514350" lvl="1" indent="-51435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We are less used to winter air flow patterns</a:t>
            </a:r>
          </a:p>
          <a:p>
            <a:pPr marL="514350" lvl="1" indent="-514350">
              <a:spcBef>
                <a:spcPct val="20000"/>
              </a:spcBef>
              <a:buFontTx/>
              <a:buChar char="-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rPr>
              <a:t>Forecasts tend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rPr>
              <a:t> to be less predictable</a:t>
            </a:r>
          </a:p>
          <a:p>
            <a:pPr marL="514350" lvl="1" indent="-514350">
              <a:spcBef>
                <a:spcPct val="20000"/>
              </a:spcBef>
              <a:buFontTx/>
              <a:buChar char="-"/>
            </a:pPr>
            <a:r>
              <a:rPr lang="en-GB" sz="24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Experienced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 pilots get caught out: </a:t>
            </a:r>
            <a:r>
              <a:rPr lang="en-GB" sz="2400" dirty="0">
                <a:solidFill>
                  <a:srgbClr val="0070C0"/>
                </a:solidFill>
                <a:latin typeface="Futura Md BT" pitchFamily="34" charset="0"/>
              </a:rPr>
              <a:t>https://goo.gl/R1PT4r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pic>
        <p:nvPicPr>
          <p:cNvPr id="11" name="Picture 10" descr="IMG_5262.JPG"/>
          <p:cNvPicPr>
            <a:picLocks noChangeAspect="1"/>
          </p:cNvPicPr>
          <p:nvPr/>
        </p:nvPicPr>
        <p:blipFill>
          <a:blip r:embed="rId2" cstate="print"/>
          <a:srcRect t="18310" b="50704"/>
          <a:stretch>
            <a:fillRect/>
          </a:stretch>
        </p:blipFill>
        <p:spPr>
          <a:xfrm>
            <a:off x="0" y="980728"/>
            <a:ext cx="914400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Have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fun and stay safe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996952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1" indent="-514350">
              <a:spcBef>
                <a:spcPct val="20000"/>
              </a:spcBef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pic>
        <p:nvPicPr>
          <p:cNvPr id="5" name="Picture 4" descr="IMG_5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352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0107_105708.jpg"/>
          <p:cNvPicPr>
            <a:picLocks noChangeAspect="1"/>
          </p:cNvPicPr>
          <p:nvPr/>
        </p:nvPicPr>
        <p:blipFill>
          <a:blip r:embed="rId2" cstate="print"/>
          <a:srcRect t="27950" r="25000" b="31100"/>
          <a:stretch>
            <a:fillRect/>
          </a:stretch>
        </p:blipFill>
        <p:spPr>
          <a:xfrm>
            <a:off x="0" y="1052736"/>
            <a:ext cx="9144000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>
                <a:latin typeface="Futura Md BT" pitchFamily="34" charset="0"/>
              </a:rPr>
              <a:t>Coming up: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409131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What’s different about winter?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Weather forecasting for a hike and fly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What to watch out for in big hills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Example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SkewT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 Md BT" pitchFamily="34" charset="0"/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Final thoughts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 Md BT" pitchFamily="34" charset="0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 Md BT" pitchFamily="34" charset="0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 Md BT" pitchFamily="34" charset="0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107_142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4250" r="25000" b="23750"/>
          <a:stretch>
            <a:fillRect/>
          </a:stretch>
        </p:blipFill>
        <p:spPr>
          <a:xfrm>
            <a:off x="-1" y="1268760"/>
            <a:ext cx="9144001" cy="288032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Why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is winter “different”?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4581128"/>
            <a:ext cx="8229600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The sun is lower above the horizon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  <a:sym typeface="Wingdings" pitchFamily="2" charset="2"/>
              </a:rPr>
              <a:t>There is less heat coming 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Hence more stability in the atmosphere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rzemek\Pictures\2016-11-20 Schiehallion magic\IMG_510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38849" b="28601"/>
          <a:stretch>
            <a:fillRect/>
          </a:stretch>
        </p:blipFill>
        <p:spPr bwMode="auto">
          <a:xfrm>
            <a:off x="0" y="1052736"/>
            <a:ext cx="9144276" cy="223224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Which means...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3429000"/>
            <a:ext cx="8454008" cy="2849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rPr>
              <a:t>Stronger wind gradients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Lee side rotors reaching further downwind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rPr>
              <a:t>Seriously strong capping inversions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Very “layered” air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rPr>
              <a:t>Strong shear layers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rPr>
              <a:t>Air flowing in unusual ways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35271" t="27257" b="56432"/>
          <a:stretch>
            <a:fillRect/>
          </a:stretch>
        </p:blipFill>
        <p:spPr bwMode="auto">
          <a:xfrm>
            <a:off x="0" y="148478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97363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Futura Md BT" pitchFamily="34" charset="0"/>
            </a:endParaRP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Futura Md BT" pitchFamily="34" charset="0"/>
            </a:endParaRP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Futura Md BT" pitchFamily="34" charset="0"/>
            </a:endParaRP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Futura Md BT" pitchFamily="34" charset="0"/>
            </a:endParaRP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924944"/>
            <a:ext cx="8229600" cy="348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1" indent="-514350">
              <a:spcBef>
                <a:spcPct val="20000"/>
              </a:spcBef>
              <a:buAutoNum type="arabicPeriod"/>
            </a:pPr>
            <a:r>
              <a:rPr lang="en-GB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Don’t look at </a:t>
            </a:r>
            <a:r>
              <a:rPr lang="en-GB" sz="2400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XCWeather</a:t>
            </a:r>
            <a:endParaRPr lang="en-GB" sz="2400" noProof="0" dirty="0">
              <a:solidFill>
                <a:schemeClr val="tx1">
                  <a:lumMod val="95000"/>
                  <a:lumOff val="5000"/>
                </a:schemeClr>
              </a:solidFill>
              <a:latin typeface="Futura Md BT" pitchFamily="34" charset="0"/>
            </a:endParaRPr>
          </a:p>
          <a:p>
            <a:pPr marL="514350" lvl="1" indent="-514350">
              <a:spcBef>
                <a:spcPct val="20000"/>
              </a:spcBef>
              <a:buAutoNum type="arabicPeriod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Check more height levels – both speed and direction </a:t>
            </a:r>
          </a:p>
          <a:p>
            <a:pPr marL="514350" lvl="1" indent="-514350">
              <a:spcBef>
                <a:spcPct val="20000"/>
              </a:spcBef>
              <a:buAutoNum type="arabicPeriod"/>
            </a:pPr>
            <a:r>
              <a:rPr lang="en-GB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Check more forecasts – do they agree?</a:t>
            </a:r>
          </a:p>
          <a:p>
            <a:pPr marL="514350" lvl="1" indent="-514350">
              <a:spcBef>
                <a:spcPct val="20000"/>
              </a:spcBef>
              <a:buAutoNum type="arabicPeriod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Check MWIS – does it tally up with our other sources?</a:t>
            </a:r>
          </a:p>
          <a:p>
            <a:pPr marL="514350" lvl="1" indent="-514350">
              <a:spcBef>
                <a:spcPct val="20000"/>
              </a:spcBef>
              <a:buAutoNum type="arabicPeriod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Check UKMO at hilltops – ditto.</a:t>
            </a:r>
          </a:p>
          <a:p>
            <a:pPr marL="514350" lvl="1" indent="-514350">
              <a:spcBef>
                <a:spcPct val="20000"/>
              </a:spcBef>
              <a:buAutoNum type="arabicPeriod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Know your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SkewT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 for the day!</a:t>
            </a:r>
          </a:p>
          <a:p>
            <a:pPr marL="514350" lvl="1" indent="-514350">
              <a:spcBef>
                <a:spcPct val="20000"/>
              </a:spcBef>
            </a:pPr>
            <a:endParaRPr lang="en-GB" sz="2400" noProof="0" dirty="0">
              <a:solidFill>
                <a:schemeClr val="tx1">
                  <a:lumMod val="85000"/>
                  <a:lumOff val="15000"/>
                </a:schemeClr>
              </a:solidFill>
              <a:latin typeface="Futura Md BT" pitchFamily="34" charset="0"/>
            </a:endParaRPr>
          </a:p>
          <a:p>
            <a:pPr marL="514350" lvl="1" indent="-514350">
              <a:spcBef>
                <a:spcPct val="20000"/>
              </a:spcBef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d BT" pitchFamily="34" charset="0"/>
              </a:rPr>
              <a:t>Also: be sensible with snow: avalanches, hiking gear, sunrise/sunset times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Weather forecasting in winter</a:t>
            </a:r>
          </a:p>
          <a:p>
            <a:pPr algn="ctr">
              <a:spcBef>
                <a:spcPct val="0"/>
              </a:spcBef>
            </a:pPr>
            <a:r>
              <a:rPr lang="en-GB" sz="4400" dirty="0">
                <a:solidFill>
                  <a:srgbClr val="C00000"/>
                </a:solidFill>
                <a:latin typeface="Futura Md BT" pitchFamily="34" charset="0"/>
              </a:rPr>
              <a:t>(is not black magic if you know what to look for)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What do watch out for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996952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lvl="1" indent="-514350">
              <a:spcBef>
                <a:spcPct val="20000"/>
              </a:spcBef>
            </a:pPr>
            <a:r>
              <a:rPr lang="en-GB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All the usual things, but often “turned to 11”:</a:t>
            </a:r>
          </a:p>
          <a:p>
            <a:pPr marL="5143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GB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Larger lee sides</a:t>
            </a:r>
          </a:p>
          <a:p>
            <a:pPr marL="5143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Stronger turbulence in shear layers</a:t>
            </a:r>
          </a:p>
          <a:p>
            <a:pPr marL="5143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GB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Wind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direction can change significantly across the face</a:t>
            </a:r>
          </a:p>
          <a:p>
            <a:pPr marL="5143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Gullies can suck more</a:t>
            </a:r>
          </a:p>
          <a:p>
            <a:pPr marL="5143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Increased “compression”, especially on stable days</a:t>
            </a:r>
          </a:p>
          <a:p>
            <a:pPr marL="5143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Valleys with trapped cold air</a:t>
            </a:r>
          </a:p>
          <a:p>
            <a:pPr marL="0" lvl="1">
              <a:spcBef>
                <a:spcPct val="20000"/>
              </a:spcBef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itchFamily="34" charset="0"/>
              </a:rPr>
              <a:t>Hike and fly often involves new sites, so take a moment to ponder over what may be going on around.</a:t>
            </a:r>
          </a:p>
          <a:p>
            <a:pPr marL="800100" lvl="1" indent="-342900">
              <a:spcBef>
                <a:spcPct val="20000"/>
              </a:spcBef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pic>
        <p:nvPicPr>
          <p:cNvPr id="11" name="Picture 10" descr="IMG_5262.JPG"/>
          <p:cNvPicPr>
            <a:picLocks noChangeAspect="1"/>
          </p:cNvPicPr>
          <p:nvPr/>
        </p:nvPicPr>
        <p:blipFill>
          <a:blip r:embed="rId2" cstate="print"/>
          <a:srcRect t="39500" b="36350"/>
          <a:stretch>
            <a:fillRect/>
          </a:stretch>
        </p:blipFill>
        <p:spPr>
          <a:xfrm>
            <a:off x="0" y="1124744"/>
            <a:ext cx="914400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SkewT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from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Ben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Ledi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day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pic>
        <p:nvPicPr>
          <p:cNvPr id="5" name="Picture 4" descr="sounding8.curr.1100lst.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05264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SkewT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from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Ben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Ledi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day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pic>
        <p:nvPicPr>
          <p:cNvPr id="5" name="Picture 4" descr="sounding8.curr.1100lst.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05264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SkewT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from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Ben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Ledi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day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Md BT" pitchFamily="34" charset="0"/>
              <a:ea typeface="+mj-ea"/>
              <a:cs typeface="+mj-cs"/>
            </a:endParaRPr>
          </a:p>
        </p:txBody>
      </p:sp>
      <p:pic>
        <p:nvPicPr>
          <p:cNvPr id="5" name="Picture 4" descr="sounding8.curr.1100lst.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05264" cy="5805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333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Futura Md BT</vt:lpstr>
      <vt:lpstr>Arial</vt:lpstr>
      <vt:lpstr>Calibri</vt:lpstr>
      <vt:lpstr>Office Theme</vt:lpstr>
      <vt:lpstr>Winter weather</vt:lpstr>
      <vt:lpstr>Coming up: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Przemek Marek</dc:creator>
  <cp:lastModifiedBy>Przemek Marek</cp:lastModifiedBy>
  <cp:revision>14</cp:revision>
  <dcterms:created xsi:type="dcterms:W3CDTF">2018-02-03T16:27:26Z</dcterms:created>
  <dcterms:modified xsi:type="dcterms:W3CDTF">2018-12-03T13:30:22Z</dcterms:modified>
</cp:coreProperties>
</file>